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2" r:id="rId7"/>
    <p:sldId id="263" r:id="rId8"/>
    <p:sldId id="264" r:id="rId9"/>
    <p:sldId id="265" r:id="rId10"/>
    <p:sldId id="266" r:id="rId11"/>
    <p:sldId id="268" r:id="rId12"/>
    <p:sldId id="267" r:id="rId13"/>
    <p:sldId id="270" r:id="rId14"/>
    <p:sldId id="272" r:id="rId15"/>
    <p:sldId id="273" r:id="rId16"/>
    <p:sldId id="274" r:id="rId17"/>
    <p:sldId id="275" r:id="rId18"/>
    <p:sldId id="271" r:id="rId19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8" d="100"/>
          <a:sy n="88" d="100"/>
        </p:scale>
        <p:origin x="885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VAL SUAREZ SUSANA MARIA" userId="d476ae8a-a325-40fe-8d28-4d294ad2caa0" providerId="ADAL" clId="{E14BF9E4-1378-4772-9BDB-07F91B514081}"/>
    <pc:docChg chg="custSel modSld">
      <pc:chgData name="DOVAL SUAREZ SUSANA MARIA" userId="d476ae8a-a325-40fe-8d28-4d294ad2caa0" providerId="ADAL" clId="{E14BF9E4-1378-4772-9BDB-07F91B514081}" dt="2020-10-07T12:20:45.962" v="392" actId="27636"/>
      <pc:docMkLst>
        <pc:docMk/>
      </pc:docMkLst>
      <pc:sldChg chg="modSp mod">
        <pc:chgData name="DOVAL SUAREZ SUSANA MARIA" userId="d476ae8a-a325-40fe-8d28-4d294ad2caa0" providerId="ADAL" clId="{E14BF9E4-1378-4772-9BDB-07F91B514081}" dt="2020-10-07T12:20:45.962" v="392" actId="27636"/>
        <pc:sldMkLst>
          <pc:docMk/>
          <pc:sldMk cId="0" sldId="256"/>
        </pc:sldMkLst>
        <pc:spChg chg="mod">
          <ac:chgData name="DOVAL SUAREZ SUSANA MARIA" userId="d476ae8a-a325-40fe-8d28-4d294ad2caa0" providerId="ADAL" clId="{E14BF9E4-1378-4772-9BDB-07F91B514081}" dt="2020-10-07T12:20:07.632" v="386" actId="1076"/>
          <ac:spMkLst>
            <pc:docMk/>
            <pc:sldMk cId="0" sldId="256"/>
            <ac:spMk id="2" creationId="{00000000-0000-0000-0000-000000000000}"/>
          </ac:spMkLst>
        </pc:spChg>
        <pc:spChg chg="mod">
          <ac:chgData name="DOVAL SUAREZ SUSANA MARIA" userId="d476ae8a-a325-40fe-8d28-4d294ad2caa0" providerId="ADAL" clId="{E14BF9E4-1378-4772-9BDB-07F91B514081}" dt="2020-10-07T12:20:45.962" v="392" actId="27636"/>
          <ac:spMkLst>
            <pc:docMk/>
            <pc:sldMk cId="0" sldId="256"/>
            <ac:spMk id="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gl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gl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A8415-6088-4783-BBA8-51B23C9CCBEB}" type="datetimeFigureOut">
              <a:rPr lang="gl-ES" smtClean="0"/>
              <a:t>07/10/2020</a:t>
            </a:fld>
            <a:endParaRPr lang="gl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l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F968-2547-47C7-A6F7-239A85369CB8}" type="slidenum">
              <a:rPr lang="gl-ES" smtClean="0"/>
              <a:t>‹Nº›</a:t>
            </a:fld>
            <a:endParaRPr lang="gl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gl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gl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A8415-6088-4783-BBA8-51B23C9CCBEB}" type="datetimeFigureOut">
              <a:rPr lang="gl-ES" smtClean="0"/>
              <a:t>07/10/2020</a:t>
            </a:fld>
            <a:endParaRPr lang="gl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l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F968-2547-47C7-A6F7-239A85369CB8}" type="slidenum">
              <a:rPr lang="gl-ES" smtClean="0"/>
              <a:t>‹Nº›</a:t>
            </a:fld>
            <a:endParaRPr lang="gl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gl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gl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A8415-6088-4783-BBA8-51B23C9CCBEB}" type="datetimeFigureOut">
              <a:rPr lang="gl-ES" smtClean="0"/>
              <a:t>07/10/2020</a:t>
            </a:fld>
            <a:endParaRPr lang="gl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l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F968-2547-47C7-A6F7-239A85369CB8}" type="slidenum">
              <a:rPr lang="gl-ES" smtClean="0"/>
              <a:t>‹Nº›</a:t>
            </a:fld>
            <a:endParaRPr lang="gl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gl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gl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A8415-6088-4783-BBA8-51B23C9CCBEB}" type="datetimeFigureOut">
              <a:rPr lang="gl-ES" smtClean="0"/>
              <a:t>07/10/2020</a:t>
            </a:fld>
            <a:endParaRPr lang="gl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l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F968-2547-47C7-A6F7-239A85369CB8}" type="slidenum">
              <a:rPr lang="gl-ES" smtClean="0"/>
              <a:t>‹Nº›</a:t>
            </a:fld>
            <a:endParaRPr lang="gl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gl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A8415-6088-4783-BBA8-51B23C9CCBEB}" type="datetimeFigureOut">
              <a:rPr lang="gl-ES" smtClean="0"/>
              <a:t>07/10/2020</a:t>
            </a:fld>
            <a:endParaRPr lang="gl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l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F968-2547-47C7-A6F7-239A85369CB8}" type="slidenum">
              <a:rPr lang="gl-ES" smtClean="0"/>
              <a:t>‹Nº›</a:t>
            </a:fld>
            <a:endParaRPr lang="gl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gl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gl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gl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A8415-6088-4783-BBA8-51B23C9CCBEB}" type="datetimeFigureOut">
              <a:rPr lang="gl-ES" smtClean="0"/>
              <a:t>07/10/2020</a:t>
            </a:fld>
            <a:endParaRPr lang="gl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l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F968-2547-47C7-A6F7-239A85369CB8}" type="slidenum">
              <a:rPr lang="gl-ES" smtClean="0"/>
              <a:t>‹Nº›</a:t>
            </a:fld>
            <a:endParaRPr lang="gl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gl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gl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gl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A8415-6088-4783-BBA8-51B23C9CCBEB}" type="datetimeFigureOut">
              <a:rPr lang="gl-ES" smtClean="0"/>
              <a:t>07/10/2020</a:t>
            </a:fld>
            <a:endParaRPr lang="gl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l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F968-2547-47C7-A6F7-239A85369CB8}" type="slidenum">
              <a:rPr lang="gl-ES" smtClean="0"/>
              <a:t>‹Nº›</a:t>
            </a:fld>
            <a:endParaRPr lang="gl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gl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A8415-6088-4783-BBA8-51B23C9CCBEB}" type="datetimeFigureOut">
              <a:rPr lang="gl-ES" smtClean="0"/>
              <a:t>07/10/2020</a:t>
            </a:fld>
            <a:endParaRPr lang="gl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l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F968-2547-47C7-A6F7-239A85369CB8}" type="slidenum">
              <a:rPr lang="gl-ES" smtClean="0"/>
              <a:t>‹Nº›</a:t>
            </a:fld>
            <a:endParaRPr lang="gl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A8415-6088-4783-BBA8-51B23C9CCBEB}" type="datetimeFigureOut">
              <a:rPr lang="gl-ES" smtClean="0"/>
              <a:t>07/10/2020</a:t>
            </a:fld>
            <a:endParaRPr lang="gl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l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F968-2547-47C7-A6F7-239A85369CB8}" type="slidenum">
              <a:rPr lang="gl-ES" smtClean="0"/>
              <a:t>‹Nº›</a:t>
            </a:fld>
            <a:endParaRPr lang="gl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gl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gl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A8415-6088-4783-BBA8-51B23C9CCBEB}" type="datetimeFigureOut">
              <a:rPr lang="gl-ES" smtClean="0"/>
              <a:t>07/10/2020</a:t>
            </a:fld>
            <a:endParaRPr lang="gl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l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F968-2547-47C7-A6F7-239A85369CB8}" type="slidenum">
              <a:rPr lang="gl-ES" smtClean="0"/>
              <a:t>‹Nº›</a:t>
            </a:fld>
            <a:endParaRPr lang="gl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gl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gl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A8415-6088-4783-BBA8-51B23C9CCBEB}" type="datetimeFigureOut">
              <a:rPr lang="gl-ES" smtClean="0"/>
              <a:t>07/10/2020</a:t>
            </a:fld>
            <a:endParaRPr lang="gl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gl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E0F968-2547-47C7-A6F7-239A85369CB8}" type="slidenum">
              <a:rPr lang="gl-ES" smtClean="0"/>
              <a:t>‹Nº›</a:t>
            </a:fld>
            <a:endParaRPr lang="gl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gl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gl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A8415-6088-4783-BBA8-51B23C9CCBEB}" type="datetimeFigureOut">
              <a:rPr lang="gl-ES" smtClean="0"/>
              <a:t>07/10/2020</a:t>
            </a:fld>
            <a:endParaRPr lang="gl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gl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E0F968-2547-47C7-A6F7-239A85369CB8}" type="slidenum">
              <a:rPr lang="gl-ES" smtClean="0"/>
              <a:t>‹Nº›</a:t>
            </a:fld>
            <a:endParaRPr lang="gl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449796" y="1628800"/>
            <a:ext cx="7772400" cy="1470025"/>
          </a:xfrm>
        </p:spPr>
        <p:txBody>
          <a:bodyPr/>
          <a:lstStyle/>
          <a:p>
            <a:r>
              <a:rPr lang="gl-ES" b="1" dirty="0">
                <a:solidFill>
                  <a:schemeClr val="accent3">
                    <a:lumMod val="75000"/>
                  </a:schemeClr>
                </a:solidFill>
                <a:sym typeface="Wingdings"/>
              </a:rPr>
              <a:t></a:t>
            </a:r>
            <a:r>
              <a:rPr lang="gl-ES" b="1" dirty="0" err="1">
                <a:solidFill>
                  <a:schemeClr val="accent3">
                    <a:lumMod val="75000"/>
                  </a:schemeClr>
                </a:solidFill>
              </a:rPr>
              <a:t>Revision</a:t>
            </a:r>
            <a:r>
              <a:rPr lang="gl-ES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gl-ES" b="1" dirty="0" err="1">
                <a:solidFill>
                  <a:schemeClr val="accent3">
                    <a:lumMod val="75000"/>
                  </a:schemeClr>
                </a:solidFill>
              </a:rPr>
              <a:t>exercises</a:t>
            </a:r>
            <a:r>
              <a:rPr lang="gl-ES" b="1" dirty="0">
                <a:solidFill>
                  <a:schemeClr val="accent3">
                    <a:lumMod val="75000"/>
                  </a:schemeClr>
                </a:solidFill>
              </a:rPr>
              <a:t> 1: </a:t>
            </a:r>
            <a:r>
              <a:rPr lang="gl-ES" b="1" dirty="0" err="1">
                <a:solidFill>
                  <a:schemeClr val="accent3">
                    <a:lumMod val="75000"/>
                  </a:schemeClr>
                </a:solidFill>
              </a:rPr>
              <a:t>verb</a:t>
            </a:r>
            <a:r>
              <a:rPr lang="gl-ES" b="1" dirty="0">
                <a:solidFill>
                  <a:schemeClr val="accent3">
                    <a:lumMod val="75000"/>
                  </a:schemeClr>
                </a:solidFill>
              </a:rPr>
              <a:t> tenses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899592" y="3356992"/>
            <a:ext cx="6872808" cy="2281808"/>
          </a:xfrm>
        </p:spPr>
        <p:txBody>
          <a:bodyPr>
            <a:normAutofit fontScale="77500" lnSpcReduction="20000"/>
          </a:bodyPr>
          <a:lstStyle/>
          <a:p>
            <a:r>
              <a:rPr lang="gl-ES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This</a:t>
            </a:r>
            <a:r>
              <a:rPr lang="gl-E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gl-ES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presentation</a:t>
            </a:r>
            <a:r>
              <a:rPr lang="gl-E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gl-ES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contains</a:t>
            </a:r>
            <a:r>
              <a:rPr lang="gl-E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gl-ES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grammar</a:t>
            </a:r>
            <a:r>
              <a:rPr lang="gl-E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gl-ES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explanations</a:t>
            </a:r>
            <a:r>
              <a:rPr lang="gl-E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, </a:t>
            </a:r>
            <a:r>
              <a:rPr lang="gl-ES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exercises</a:t>
            </a:r>
            <a:r>
              <a:rPr lang="gl-E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gl-ES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and</a:t>
            </a:r>
            <a:r>
              <a:rPr lang="gl-E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gl-ES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solutions</a:t>
            </a:r>
            <a:r>
              <a:rPr lang="gl-E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.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gl-ES" b="1" dirty="0">
                <a:solidFill>
                  <a:srgbClr val="FF0000"/>
                </a:solidFill>
              </a:rPr>
              <a:t>Do </a:t>
            </a:r>
            <a:r>
              <a:rPr lang="gl-ES" b="1" dirty="0" err="1">
                <a:solidFill>
                  <a:srgbClr val="FF0000"/>
                </a:solidFill>
              </a:rPr>
              <a:t>not</a:t>
            </a:r>
            <a:r>
              <a:rPr lang="gl-ES" b="1" dirty="0">
                <a:solidFill>
                  <a:srgbClr val="FF0000"/>
                </a:solidFill>
              </a:rPr>
              <a:t> </a:t>
            </a:r>
            <a:r>
              <a:rPr lang="gl-ES" b="1" dirty="0" err="1">
                <a:solidFill>
                  <a:srgbClr val="FF0000"/>
                </a:solidFill>
              </a:rPr>
              <a:t>check</a:t>
            </a:r>
            <a:r>
              <a:rPr lang="gl-ES" b="1" dirty="0">
                <a:solidFill>
                  <a:srgbClr val="FF0000"/>
                </a:solidFill>
              </a:rPr>
              <a:t> </a:t>
            </a:r>
            <a:r>
              <a:rPr lang="gl-ES" b="1" dirty="0" err="1">
                <a:solidFill>
                  <a:srgbClr val="FF0000"/>
                </a:solidFill>
              </a:rPr>
              <a:t>the</a:t>
            </a:r>
            <a:r>
              <a:rPr lang="gl-ES" b="1" dirty="0">
                <a:solidFill>
                  <a:srgbClr val="FF0000"/>
                </a:solidFill>
              </a:rPr>
              <a:t> </a:t>
            </a:r>
            <a:r>
              <a:rPr lang="gl-ES" b="1" dirty="0" err="1">
                <a:solidFill>
                  <a:srgbClr val="FF0000"/>
                </a:solidFill>
              </a:rPr>
              <a:t>answers</a:t>
            </a:r>
            <a:r>
              <a:rPr lang="gl-ES" b="1" dirty="0">
                <a:solidFill>
                  <a:srgbClr val="FF0000"/>
                </a:solidFill>
              </a:rPr>
              <a:t> </a:t>
            </a:r>
            <a:r>
              <a:rPr lang="gl-ES" b="1" dirty="0" err="1">
                <a:solidFill>
                  <a:srgbClr val="FF0000"/>
                </a:solidFill>
              </a:rPr>
              <a:t>until</a:t>
            </a:r>
            <a:r>
              <a:rPr lang="gl-ES" b="1" dirty="0">
                <a:solidFill>
                  <a:srgbClr val="FF0000"/>
                </a:solidFill>
              </a:rPr>
              <a:t> </a:t>
            </a:r>
            <a:r>
              <a:rPr lang="gl-ES" b="1" dirty="0" err="1">
                <a:solidFill>
                  <a:srgbClr val="FF0000"/>
                </a:solidFill>
              </a:rPr>
              <a:t>you</a:t>
            </a:r>
            <a:r>
              <a:rPr lang="gl-ES" b="1" dirty="0">
                <a:solidFill>
                  <a:srgbClr val="FF0000"/>
                </a:solidFill>
              </a:rPr>
              <a:t> </a:t>
            </a:r>
            <a:r>
              <a:rPr lang="gl-ES" b="1" dirty="0" err="1">
                <a:solidFill>
                  <a:srgbClr val="FF0000"/>
                </a:solidFill>
              </a:rPr>
              <a:t>have</a:t>
            </a:r>
            <a:r>
              <a:rPr lang="gl-ES" b="1" dirty="0">
                <a:solidFill>
                  <a:srgbClr val="FF0000"/>
                </a:solidFill>
              </a:rPr>
              <a:t> </a:t>
            </a:r>
            <a:r>
              <a:rPr lang="gl-ES" b="1" dirty="0" err="1">
                <a:solidFill>
                  <a:srgbClr val="FF0000"/>
                </a:solidFill>
              </a:rPr>
              <a:t>finished</a:t>
            </a:r>
            <a:r>
              <a:rPr lang="gl-ES" b="1" dirty="0">
                <a:solidFill>
                  <a:srgbClr val="FF0000"/>
                </a:solidFill>
              </a:rPr>
              <a:t> </a:t>
            </a:r>
            <a:r>
              <a:rPr lang="gl-ES" b="1" dirty="0" err="1">
                <a:solidFill>
                  <a:srgbClr val="FF0000"/>
                </a:solidFill>
              </a:rPr>
              <a:t>each</a:t>
            </a:r>
            <a:r>
              <a:rPr lang="gl-ES" b="1" dirty="0">
                <a:solidFill>
                  <a:srgbClr val="FF0000"/>
                </a:solidFill>
              </a:rPr>
              <a:t> </a:t>
            </a:r>
            <a:r>
              <a:rPr lang="gl-ES" b="1" dirty="0" err="1">
                <a:solidFill>
                  <a:srgbClr val="FF0000"/>
                </a:solidFill>
              </a:rPr>
              <a:t>exercise</a:t>
            </a:r>
            <a:r>
              <a:rPr lang="gl-ES" b="1" dirty="0">
                <a:solidFill>
                  <a:srgbClr val="FF0000"/>
                </a:solidFill>
              </a:rPr>
              <a:t>. </a:t>
            </a:r>
            <a:r>
              <a:rPr lang="gl-ES" b="1" dirty="0" err="1">
                <a:solidFill>
                  <a:srgbClr val="FF0000"/>
                </a:solidFill>
              </a:rPr>
              <a:t>Self-evaluate</a:t>
            </a:r>
            <a:r>
              <a:rPr lang="gl-ES" b="1" dirty="0">
                <a:solidFill>
                  <a:srgbClr val="FF0000"/>
                </a:solidFill>
              </a:rPr>
              <a:t> </a:t>
            </a:r>
            <a:r>
              <a:rPr lang="gl-ES" b="1" dirty="0" err="1">
                <a:solidFill>
                  <a:srgbClr val="FF0000"/>
                </a:solidFill>
              </a:rPr>
              <a:t>yourself</a:t>
            </a:r>
            <a:r>
              <a:rPr lang="gl-ES" b="1" dirty="0">
                <a:solidFill>
                  <a:srgbClr val="FF0000"/>
                </a:solidFill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gl-ES" b="1" dirty="0" err="1">
                <a:solidFill>
                  <a:srgbClr val="FF0000"/>
                </a:solidFill>
              </a:rPr>
              <a:t>What</a:t>
            </a:r>
            <a:r>
              <a:rPr lang="gl-ES" b="1" dirty="0">
                <a:solidFill>
                  <a:srgbClr val="FF0000"/>
                </a:solidFill>
              </a:rPr>
              <a:t> are </a:t>
            </a:r>
            <a:r>
              <a:rPr lang="gl-ES" b="1" dirty="0" err="1">
                <a:solidFill>
                  <a:srgbClr val="FF0000"/>
                </a:solidFill>
              </a:rPr>
              <a:t>your</a:t>
            </a:r>
            <a:r>
              <a:rPr lang="gl-ES" b="1" dirty="0">
                <a:solidFill>
                  <a:srgbClr val="FF0000"/>
                </a:solidFill>
              </a:rPr>
              <a:t> </a:t>
            </a:r>
            <a:r>
              <a:rPr lang="gl-ES" b="1" dirty="0" err="1">
                <a:solidFill>
                  <a:srgbClr val="FF0000"/>
                </a:solidFill>
              </a:rPr>
              <a:t>main</a:t>
            </a:r>
            <a:r>
              <a:rPr lang="gl-ES" b="1" dirty="0">
                <a:solidFill>
                  <a:srgbClr val="FF0000"/>
                </a:solidFill>
              </a:rPr>
              <a:t> </a:t>
            </a:r>
            <a:r>
              <a:rPr lang="gl-ES" b="1" dirty="0" err="1">
                <a:solidFill>
                  <a:srgbClr val="FF0000"/>
                </a:solidFill>
              </a:rPr>
              <a:t>problems</a:t>
            </a:r>
            <a:r>
              <a:rPr lang="gl-ES" b="1" dirty="0">
                <a:solidFill>
                  <a:srgbClr val="FF0000"/>
                </a:solidFill>
              </a:rPr>
              <a:t> </a:t>
            </a:r>
            <a:r>
              <a:rPr lang="gl-ES" b="1" dirty="0" err="1">
                <a:solidFill>
                  <a:srgbClr val="FF0000"/>
                </a:solidFill>
              </a:rPr>
              <a:t>with</a:t>
            </a:r>
            <a:r>
              <a:rPr lang="gl-ES" b="1" dirty="0">
                <a:solidFill>
                  <a:srgbClr val="FF0000"/>
                </a:solidFill>
              </a:rPr>
              <a:t> tenses? </a:t>
            </a:r>
            <a:r>
              <a:rPr lang="gl-ES" b="1" dirty="0" err="1">
                <a:solidFill>
                  <a:srgbClr val="FF0000"/>
                </a:solidFill>
              </a:rPr>
              <a:t>Send</a:t>
            </a:r>
            <a:r>
              <a:rPr lang="gl-ES" b="1" dirty="0">
                <a:solidFill>
                  <a:srgbClr val="FF0000"/>
                </a:solidFill>
              </a:rPr>
              <a:t> </a:t>
            </a:r>
            <a:r>
              <a:rPr lang="gl-ES" b="1" dirty="0" err="1">
                <a:solidFill>
                  <a:srgbClr val="FF0000"/>
                </a:solidFill>
              </a:rPr>
              <a:t>your</a:t>
            </a:r>
            <a:r>
              <a:rPr lang="gl-ES" b="1" dirty="0">
                <a:solidFill>
                  <a:srgbClr val="FF0000"/>
                </a:solidFill>
              </a:rPr>
              <a:t> </a:t>
            </a:r>
            <a:r>
              <a:rPr lang="gl-ES" b="1" dirty="0" err="1">
                <a:solidFill>
                  <a:srgbClr val="FF0000"/>
                </a:solidFill>
              </a:rPr>
              <a:t>comments</a:t>
            </a:r>
            <a:r>
              <a:rPr lang="gl-ES" b="1" dirty="0">
                <a:solidFill>
                  <a:srgbClr val="FF0000"/>
                </a:solidFill>
              </a:rPr>
              <a:t> to </a:t>
            </a:r>
            <a:r>
              <a:rPr lang="gl-ES" b="1" dirty="0" err="1">
                <a:solidFill>
                  <a:srgbClr val="FF0000"/>
                </a:solidFill>
              </a:rPr>
              <a:t>the</a:t>
            </a:r>
            <a:r>
              <a:rPr lang="gl-ES" b="1" dirty="0">
                <a:solidFill>
                  <a:srgbClr val="FF0000"/>
                </a:solidFill>
              </a:rPr>
              <a:t> </a:t>
            </a:r>
            <a:r>
              <a:rPr lang="gl-ES" b="1" dirty="0" err="1">
                <a:solidFill>
                  <a:srgbClr val="FF0000"/>
                </a:solidFill>
              </a:rPr>
              <a:t>Grammar</a:t>
            </a:r>
            <a:r>
              <a:rPr lang="gl-ES" b="1" dirty="0">
                <a:solidFill>
                  <a:srgbClr val="FF0000"/>
                </a:solidFill>
              </a:rPr>
              <a:t> </a:t>
            </a:r>
            <a:r>
              <a:rPr lang="gl-ES" b="1" dirty="0" err="1">
                <a:solidFill>
                  <a:srgbClr val="FF0000"/>
                </a:solidFill>
              </a:rPr>
              <a:t>forum</a:t>
            </a:r>
            <a:endParaRPr lang="gl-E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79512" y="116632"/>
            <a:ext cx="8208912" cy="1080120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Exercise 5</a:t>
            </a:r>
            <a:r>
              <a:rPr lang="en-US" dirty="0"/>
              <a:t> (OEGC, p. 38)</a:t>
            </a:r>
          </a:p>
          <a:p>
            <a:pPr marL="0" indent="0" algn="just">
              <a:buNone/>
            </a:pPr>
            <a:r>
              <a:rPr lang="en-US" sz="1900" dirty="0"/>
              <a:t>Correct the mistakes or write ‘correct’.</a:t>
            </a:r>
          </a:p>
          <a:p>
            <a:pPr marL="0" indent="0">
              <a:buNone/>
            </a:pPr>
            <a:endParaRPr lang="gl-ES" sz="1800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000125"/>
            <a:ext cx="8382000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79512" y="116632"/>
            <a:ext cx="8208912" cy="1080120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Exercise 6</a:t>
            </a:r>
            <a:r>
              <a:rPr lang="en-US" dirty="0"/>
              <a:t> (OEGC, p. 39)</a:t>
            </a:r>
          </a:p>
          <a:p>
            <a:pPr marL="0" indent="0" algn="just">
              <a:buNone/>
            </a:pPr>
            <a:r>
              <a:rPr lang="en-US" sz="1900" b="1" dirty="0"/>
              <a:t>Do it yourself. </a:t>
            </a:r>
            <a:r>
              <a:rPr lang="en-US" sz="1900" dirty="0"/>
              <a:t>Which of these rules are wrong?</a:t>
            </a:r>
          </a:p>
          <a:p>
            <a:pPr marL="0" indent="0">
              <a:buNone/>
            </a:pPr>
            <a:endParaRPr lang="gl-ES" sz="18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1" y="1340768"/>
            <a:ext cx="7848872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467544" y="764704"/>
            <a:ext cx="4752528" cy="369332"/>
          </a:xfrm>
          <a:prstGeom prst="rect">
            <a:avLst/>
          </a:prstGeom>
          <a:noFill/>
          <a:ln w="12700"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gl-ES" dirty="0">
                <a:sym typeface="Wingdings"/>
              </a:rPr>
              <a:t></a:t>
            </a:r>
            <a:r>
              <a:rPr lang="gl-ES" dirty="0" err="1"/>
              <a:t>Check</a:t>
            </a:r>
            <a:r>
              <a:rPr lang="gl-ES" dirty="0"/>
              <a:t> </a:t>
            </a:r>
            <a:r>
              <a:rPr lang="gl-ES" dirty="0" err="1"/>
              <a:t>your</a:t>
            </a:r>
            <a:r>
              <a:rPr lang="gl-ES" dirty="0"/>
              <a:t> </a:t>
            </a:r>
            <a:r>
              <a:rPr lang="gl-ES" dirty="0" err="1"/>
              <a:t>answers</a:t>
            </a:r>
            <a:r>
              <a:rPr lang="gl-ES" dirty="0"/>
              <a:t> (OEGC, p. 315)</a:t>
            </a:r>
          </a:p>
        </p:txBody>
      </p:sp>
      <p:sp>
        <p:nvSpPr>
          <p:cNvPr id="7" name="6 Marcador de contenido"/>
          <p:cNvSpPr>
            <a:spLocks noGrp="1"/>
          </p:cNvSpPr>
          <p:nvPr>
            <p:ph idx="1"/>
          </p:nvPr>
        </p:nvSpPr>
        <p:spPr>
          <a:xfrm>
            <a:off x="457200" y="188641"/>
            <a:ext cx="8229600" cy="720080"/>
          </a:xfrm>
        </p:spPr>
        <p:txBody>
          <a:bodyPr/>
          <a:lstStyle/>
          <a:p>
            <a:pPr>
              <a:buNone/>
            </a:pPr>
            <a:r>
              <a:rPr lang="en-US" b="1" dirty="0"/>
              <a:t>Exercises 5</a:t>
            </a:r>
            <a:r>
              <a:rPr lang="en-US" dirty="0"/>
              <a:t> &amp;</a:t>
            </a:r>
            <a:r>
              <a:rPr lang="en-US" b="1" dirty="0"/>
              <a:t> 6 </a:t>
            </a:r>
            <a:r>
              <a:rPr lang="en-US" dirty="0"/>
              <a:t>(OEGC, p. 38)</a:t>
            </a:r>
          </a:p>
          <a:p>
            <a:pPr>
              <a:buNone/>
            </a:pPr>
            <a:endParaRPr lang="gl-ES" dirty="0"/>
          </a:p>
        </p:txBody>
      </p:sp>
      <p:pic>
        <p:nvPicPr>
          <p:cNvPr id="8" name="Picture 4" descr="Image result for DANG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6056" y="1196752"/>
            <a:ext cx="1688753" cy="1688753"/>
          </a:xfrm>
          <a:prstGeom prst="rect">
            <a:avLst/>
          </a:prstGeom>
          <a:noFill/>
        </p:spPr>
      </p:pic>
      <p:sp>
        <p:nvSpPr>
          <p:cNvPr id="9" name="8 CuadroTexto"/>
          <p:cNvSpPr txBox="1"/>
          <p:nvPr/>
        </p:nvSpPr>
        <p:spPr>
          <a:xfrm>
            <a:off x="3419872" y="4149080"/>
            <a:ext cx="5616624" cy="9233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gl-ES" b="1" dirty="0">
                <a:solidFill>
                  <a:srgbClr val="FF0000"/>
                </a:solidFill>
              </a:rPr>
              <a:t>ANY PROBLEMS?</a:t>
            </a:r>
          </a:p>
          <a:p>
            <a:pPr>
              <a:buFont typeface="Wingdings"/>
              <a:buChar char="&amp;"/>
            </a:pPr>
            <a:r>
              <a:rPr lang="gl-ES" b="1" dirty="0">
                <a:solidFill>
                  <a:srgbClr val="FF0000"/>
                </a:solidFill>
              </a:rPr>
              <a:t>CHECK UNITS 1, 2 &amp; 9-11 OF AGIU</a:t>
            </a:r>
          </a:p>
          <a:p>
            <a:r>
              <a:rPr lang="gl-ES" b="1" dirty="0">
                <a:solidFill>
                  <a:srgbClr val="FF0000"/>
                </a:solidFill>
              </a:rPr>
              <a:t> </a:t>
            </a:r>
            <a:r>
              <a:rPr lang="gl-ES" dirty="0">
                <a:solidFill>
                  <a:srgbClr val="FF0000"/>
                </a:solidFill>
              </a:rPr>
              <a:t>(</a:t>
            </a:r>
            <a:r>
              <a:rPr lang="gl-ES" dirty="0" err="1">
                <a:solidFill>
                  <a:srgbClr val="FF0000"/>
                </a:solidFill>
              </a:rPr>
              <a:t>Present</a:t>
            </a:r>
            <a:r>
              <a:rPr lang="gl-ES" dirty="0">
                <a:solidFill>
                  <a:srgbClr val="FF0000"/>
                </a:solidFill>
              </a:rPr>
              <a:t> &amp;</a:t>
            </a:r>
            <a:r>
              <a:rPr lang="en-US" dirty="0">
                <a:solidFill>
                  <a:srgbClr val="FF0000"/>
                </a:solidFill>
              </a:rPr>
              <a:t> future tenses</a:t>
            </a:r>
            <a:r>
              <a:rPr lang="gl-ES" dirty="0">
                <a:solidFill>
                  <a:srgbClr val="FF0000"/>
                </a:solidFill>
              </a:rPr>
              <a:t>). 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196752"/>
            <a:ext cx="4229100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5576" y="4149080"/>
            <a:ext cx="216217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9 CuadroTexto"/>
          <p:cNvSpPr txBox="1"/>
          <p:nvPr/>
        </p:nvSpPr>
        <p:spPr>
          <a:xfrm>
            <a:off x="0" y="1196752"/>
            <a:ext cx="82758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gl-ES" dirty="0"/>
              <a:t>Ex. 5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0" y="3717032"/>
            <a:ext cx="82758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gl-ES" dirty="0"/>
              <a:t>Ex. 6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8208912" cy="1080120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/>
              <a:t>Exercise 7</a:t>
            </a:r>
            <a:r>
              <a:rPr lang="en-US" dirty="0"/>
              <a:t> (OEGC, p. 55)</a:t>
            </a:r>
          </a:p>
          <a:p>
            <a:pPr marL="0" indent="0" algn="just">
              <a:buNone/>
            </a:pPr>
            <a:r>
              <a:rPr lang="en-US" sz="1900" b="1" dirty="0"/>
              <a:t>A) Which is/are correct or normal: A, B, (C) or both/all three?</a:t>
            </a:r>
            <a:endParaRPr lang="en-US" sz="1900" dirty="0"/>
          </a:p>
          <a:p>
            <a:pPr marL="0" indent="0">
              <a:buNone/>
            </a:pPr>
            <a:endParaRPr lang="gl-ES" sz="1800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80728"/>
            <a:ext cx="7704856" cy="3219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uadroTexto"/>
          <p:cNvSpPr txBox="1"/>
          <p:nvPr/>
        </p:nvSpPr>
        <p:spPr>
          <a:xfrm>
            <a:off x="0" y="4221088"/>
            <a:ext cx="2073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gl-ES" sz="2000" b="1" dirty="0"/>
              <a:t>B) </a:t>
            </a:r>
            <a:r>
              <a:rPr lang="gl-ES" sz="2000" b="1" dirty="0" err="1"/>
              <a:t>Correct</a:t>
            </a:r>
            <a:r>
              <a:rPr lang="gl-ES" sz="2000" b="1" dirty="0"/>
              <a:t> or </a:t>
            </a:r>
            <a:r>
              <a:rPr lang="gl-ES" sz="2000" b="1" dirty="0" err="1"/>
              <a:t>not</a:t>
            </a:r>
            <a:r>
              <a:rPr lang="gl-ES" sz="2000" b="1" dirty="0"/>
              <a:t>?</a:t>
            </a: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705350"/>
            <a:ext cx="5114925" cy="215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8208912" cy="1080120"/>
          </a:xfrm>
          <a:ln>
            <a:solidFill>
              <a:schemeClr val="bg1"/>
            </a:solidFill>
          </a:ln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b="1" dirty="0"/>
              <a:t>Exercise 8</a:t>
            </a:r>
            <a:r>
              <a:rPr lang="en-US" dirty="0"/>
              <a:t> (OEGC, p. 55)</a:t>
            </a:r>
          </a:p>
          <a:p>
            <a:pPr marL="0" indent="0" algn="just">
              <a:buNone/>
            </a:pPr>
            <a:r>
              <a:rPr lang="en-US" sz="1900" dirty="0"/>
              <a:t>Here are four examples of correct use and six rules. Four rules are bad. Look at the examples and decide which?</a:t>
            </a:r>
          </a:p>
          <a:p>
            <a:pPr marL="0" indent="0">
              <a:buNone/>
            </a:pPr>
            <a:endParaRPr lang="gl-ES" sz="1800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052736"/>
            <a:ext cx="8791575" cy="3733800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  <a:headEnd/>
            <a:tailEnd/>
          </a:ln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5733256"/>
            <a:ext cx="387667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7524328" cy="476672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b="1" dirty="0"/>
              <a:t>Exercise 9</a:t>
            </a:r>
            <a:r>
              <a:rPr lang="en-US" dirty="0"/>
              <a:t> (OEGC, p. 56)</a:t>
            </a:r>
          </a:p>
          <a:p>
            <a:pPr marL="0" indent="0">
              <a:buNone/>
            </a:pPr>
            <a:endParaRPr lang="gl-ES" sz="18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764704"/>
            <a:ext cx="8077200" cy="3810000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7524328" cy="476672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b="1" dirty="0"/>
              <a:t>Exercise 10</a:t>
            </a:r>
            <a:r>
              <a:rPr lang="en-US" dirty="0"/>
              <a:t> (OEGC, p. 56)</a:t>
            </a:r>
          </a:p>
          <a:p>
            <a:pPr marL="0" indent="0">
              <a:buNone/>
            </a:pPr>
            <a:endParaRPr lang="gl-ES" sz="1800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3863" y="652463"/>
            <a:ext cx="8296275" cy="5553075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7524328" cy="476672"/>
          </a:xfrm>
          <a:ln>
            <a:solidFill>
              <a:schemeClr val="bg1"/>
            </a:solidFill>
          </a:ln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b="1" dirty="0"/>
              <a:t>Exercise 11</a:t>
            </a:r>
            <a:r>
              <a:rPr lang="en-US" dirty="0"/>
              <a:t> (OEGC, p. 56)</a:t>
            </a:r>
          </a:p>
          <a:p>
            <a:pPr marL="0" indent="0">
              <a:buNone/>
            </a:pPr>
            <a:endParaRPr lang="gl-ES" sz="1800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476672"/>
            <a:ext cx="5850409" cy="5964094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467544" y="764704"/>
            <a:ext cx="4752528" cy="369332"/>
          </a:xfrm>
          <a:prstGeom prst="rect">
            <a:avLst/>
          </a:prstGeom>
          <a:noFill/>
          <a:ln w="12700"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gl-ES" dirty="0">
                <a:sym typeface="Wingdings"/>
              </a:rPr>
              <a:t></a:t>
            </a:r>
            <a:r>
              <a:rPr lang="gl-ES" dirty="0" err="1"/>
              <a:t>Check</a:t>
            </a:r>
            <a:r>
              <a:rPr lang="gl-ES" dirty="0"/>
              <a:t> </a:t>
            </a:r>
            <a:r>
              <a:rPr lang="gl-ES" dirty="0" err="1"/>
              <a:t>your</a:t>
            </a:r>
            <a:r>
              <a:rPr lang="gl-ES" dirty="0"/>
              <a:t> </a:t>
            </a:r>
            <a:r>
              <a:rPr lang="gl-ES" dirty="0" err="1"/>
              <a:t>answers</a:t>
            </a:r>
            <a:r>
              <a:rPr lang="gl-ES" dirty="0"/>
              <a:t> (OEGC, p. 316)</a:t>
            </a:r>
          </a:p>
        </p:txBody>
      </p:sp>
      <p:sp>
        <p:nvSpPr>
          <p:cNvPr id="7" name="6 Marcador de contenido"/>
          <p:cNvSpPr>
            <a:spLocks noGrp="1"/>
          </p:cNvSpPr>
          <p:nvPr>
            <p:ph idx="1"/>
          </p:nvPr>
        </p:nvSpPr>
        <p:spPr>
          <a:xfrm>
            <a:off x="457200" y="188641"/>
            <a:ext cx="8229600" cy="720080"/>
          </a:xfrm>
        </p:spPr>
        <p:txBody>
          <a:bodyPr/>
          <a:lstStyle/>
          <a:p>
            <a:pPr>
              <a:buNone/>
            </a:pPr>
            <a:r>
              <a:rPr lang="en-US" b="1" dirty="0"/>
              <a:t>Exercises 7-11 </a:t>
            </a:r>
            <a:r>
              <a:rPr lang="en-US" dirty="0"/>
              <a:t>(OEGC, p. 55)</a:t>
            </a:r>
          </a:p>
          <a:p>
            <a:pPr>
              <a:buNone/>
            </a:pPr>
            <a:endParaRPr lang="gl-ES" dirty="0"/>
          </a:p>
        </p:txBody>
      </p:sp>
      <p:sp>
        <p:nvSpPr>
          <p:cNvPr id="9" name="8 CuadroTexto"/>
          <p:cNvSpPr txBox="1"/>
          <p:nvPr/>
        </p:nvSpPr>
        <p:spPr>
          <a:xfrm>
            <a:off x="5111552" y="5013176"/>
            <a:ext cx="4032448" cy="9233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gl-ES" b="1" dirty="0">
                <a:solidFill>
                  <a:srgbClr val="FF0000"/>
                </a:solidFill>
              </a:rPr>
              <a:t>ANY PROBLEMS?</a:t>
            </a:r>
          </a:p>
          <a:p>
            <a:pPr>
              <a:buFont typeface="Wingdings"/>
              <a:buChar char="&amp;"/>
            </a:pPr>
            <a:r>
              <a:rPr lang="gl-ES" b="1" dirty="0">
                <a:solidFill>
                  <a:srgbClr val="FF0000"/>
                </a:solidFill>
              </a:rPr>
              <a:t>CHECK UNITS 3-7 OF AGIU</a:t>
            </a:r>
          </a:p>
          <a:p>
            <a:r>
              <a:rPr lang="gl-ES" b="1" dirty="0">
                <a:solidFill>
                  <a:srgbClr val="FF0000"/>
                </a:solidFill>
              </a:rPr>
              <a:t> </a:t>
            </a:r>
            <a:r>
              <a:rPr lang="gl-ES" dirty="0">
                <a:solidFill>
                  <a:srgbClr val="FF0000"/>
                </a:solidFill>
              </a:rPr>
              <a:t>(</a:t>
            </a:r>
            <a:r>
              <a:rPr lang="gl-ES" dirty="0" err="1">
                <a:solidFill>
                  <a:srgbClr val="FF0000"/>
                </a:solidFill>
              </a:rPr>
              <a:t>Past</a:t>
            </a:r>
            <a:r>
              <a:rPr lang="en-US" dirty="0">
                <a:solidFill>
                  <a:srgbClr val="FF0000"/>
                </a:solidFill>
              </a:rPr>
              <a:t> tenses</a:t>
            </a:r>
            <a:r>
              <a:rPr lang="gl-ES" dirty="0">
                <a:solidFill>
                  <a:srgbClr val="FF0000"/>
                </a:solidFill>
              </a:rPr>
              <a:t>). 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1547664" y="1340768"/>
            <a:ext cx="82758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gl-ES" dirty="0"/>
              <a:t>Ex. 7A</a:t>
            </a:r>
          </a:p>
        </p:txBody>
      </p:sp>
      <p:sp>
        <p:nvSpPr>
          <p:cNvPr id="11" name="10 CuadroTexto"/>
          <p:cNvSpPr txBox="1"/>
          <p:nvPr/>
        </p:nvSpPr>
        <p:spPr>
          <a:xfrm>
            <a:off x="1547664" y="2420888"/>
            <a:ext cx="82758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gl-ES" dirty="0"/>
              <a:t>Ex. 7B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772816"/>
            <a:ext cx="353377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2780928"/>
            <a:ext cx="4124325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3501008"/>
            <a:ext cx="387667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12 CuadroTexto"/>
          <p:cNvSpPr txBox="1"/>
          <p:nvPr/>
        </p:nvSpPr>
        <p:spPr>
          <a:xfrm>
            <a:off x="1547664" y="3140968"/>
            <a:ext cx="82758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gl-ES" dirty="0"/>
              <a:t>Ex. 8</a:t>
            </a:r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4293096"/>
            <a:ext cx="3886200" cy="107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16016" y="1772816"/>
            <a:ext cx="409575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16 CuadroTexto"/>
          <p:cNvSpPr txBox="1"/>
          <p:nvPr/>
        </p:nvSpPr>
        <p:spPr>
          <a:xfrm>
            <a:off x="5724128" y="1340768"/>
            <a:ext cx="82758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gl-ES" dirty="0"/>
              <a:t>Ex. 10</a:t>
            </a:r>
          </a:p>
        </p:txBody>
      </p:sp>
      <p:sp>
        <p:nvSpPr>
          <p:cNvPr id="18" name="17 CuadroTexto"/>
          <p:cNvSpPr txBox="1"/>
          <p:nvPr/>
        </p:nvSpPr>
        <p:spPr>
          <a:xfrm>
            <a:off x="1475656" y="3933056"/>
            <a:ext cx="82758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gl-ES" dirty="0"/>
              <a:t>Ex. 9</a:t>
            </a:r>
          </a:p>
        </p:txBody>
      </p:sp>
      <p:sp>
        <p:nvSpPr>
          <p:cNvPr id="19" name="18 CuadroTexto"/>
          <p:cNvSpPr txBox="1"/>
          <p:nvPr/>
        </p:nvSpPr>
        <p:spPr>
          <a:xfrm>
            <a:off x="5940152" y="2420888"/>
            <a:ext cx="827584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gl-ES" dirty="0"/>
              <a:t>Ex. 11</a:t>
            </a:r>
          </a:p>
        </p:txBody>
      </p:sp>
      <p:pic>
        <p:nvPicPr>
          <p:cNvPr id="21" name="Picture 4" descr="Image result for DANGER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84168" y="3501008"/>
            <a:ext cx="1328713" cy="1328713"/>
          </a:xfrm>
          <a:prstGeom prst="rect">
            <a:avLst/>
          </a:prstGeom>
          <a:noFill/>
        </p:spPr>
      </p:pic>
      <p:pic>
        <p:nvPicPr>
          <p:cNvPr id="25608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860032" y="2852936"/>
            <a:ext cx="282892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gl-ES" dirty="0" err="1">
                <a:solidFill>
                  <a:schemeClr val="accent3">
                    <a:lumMod val="75000"/>
                  </a:schemeClr>
                </a:solidFill>
              </a:rPr>
              <a:t>Advanced</a:t>
            </a:r>
            <a:r>
              <a:rPr lang="gl-E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gl-ES" dirty="0" err="1">
                <a:solidFill>
                  <a:schemeClr val="accent3">
                    <a:lumMod val="75000"/>
                  </a:schemeClr>
                </a:solidFill>
              </a:rPr>
              <a:t>Grammar</a:t>
            </a:r>
            <a:r>
              <a:rPr lang="gl-E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gl-ES" dirty="0" err="1">
                <a:solidFill>
                  <a:schemeClr val="accent3">
                    <a:lumMod val="75000"/>
                  </a:schemeClr>
                </a:solidFill>
              </a:rPr>
              <a:t>in</a:t>
            </a:r>
            <a:r>
              <a:rPr lang="gl-ES" dirty="0">
                <a:solidFill>
                  <a:schemeClr val="accent3">
                    <a:lumMod val="75000"/>
                  </a:schemeClr>
                </a:solidFill>
              </a:rPr>
              <a:t> Use, </a:t>
            </a:r>
            <a:r>
              <a:rPr lang="gl-ES" dirty="0" err="1">
                <a:solidFill>
                  <a:schemeClr val="accent3">
                    <a:lumMod val="75000"/>
                  </a:schemeClr>
                </a:solidFill>
              </a:rPr>
              <a:t>Units</a:t>
            </a:r>
            <a:r>
              <a:rPr lang="gl-ES" dirty="0">
                <a:solidFill>
                  <a:schemeClr val="accent3">
                    <a:lumMod val="75000"/>
                  </a:schemeClr>
                </a:solidFill>
              </a:rPr>
              <a:t> 1-10</a:t>
            </a:r>
            <a:br>
              <a:rPr lang="gl-ES" dirty="0">
                <a:solidFill>
                  <a:schemeClr val="accent3">
                    <a:lumMod val="75000"/>
                  </a:schemeClr>
                </a:solidFill>
              </a:rPr>
            </a:br>
            <a:endParaRPr lang="gl-E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following activities provide further practice of verb tenses and are taken from two sources:</a:t>
            </a:r>
          </a:p>
          <a:p>
            <a:pPr lvl="1"/>
            <a:r>
              <a:rPr lang="en-US" dirty="0" err="1"/>
              <a:t>Hewings</a:t>
            </a:r>
            <a:r>
              <a:rPr lang="en-US" dirty="0"/>
              <a:t>, M. 2013. </a:t>
            </a:r>
            <a:r>
              <a:rPr lang="en-US" i="1" dirty="0"/>
              <a:t>Advanced Grammar in Use. </a:t>
            </a:r>
            <a:r>
              <a:rPr lang="en-US" dirty="0"/>
              <a:t>Cambridge: C.U.P. </a:t>
            </a:r>
            <a:r>
              <a:rPr lang="en-US" i="1" dirty="0"/>
              <a:t> </a:t>
            </a:r>
            <a:r>
              <a:rPr lang="en-US" dirty="0"/>
              <a:t>(Additional Exercises Section). (Henceforth, </a:t>
            </a:r>
            <a:r>
              <a:rPr lang="en-US" dirty="0" err="1"/>
              <a:t>AGiU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Swan, M &amp; C. Walter. 2011. </a:t>
            </a:r>
            <a:r>
              <a:rPr lang="en-US" i="1" dirty="0"/>
              <a:t>Oxford English Grammar Course</a:t>
            </a:r>
            <a:r>
              <a:rPr lang="en-US" dirty="0"/>
              <a:t>. </a:t>
            </a:r>
            <a:r>
              <a:rPr lang="en-US" i="1" dirty="0"/>
              <a:t>Advanced. </a:t>
            </a:r>
            <a:r>
              <a:rPr lang="en-US" dirty="0"/>
              <a:t>Oxford: O. U. P. (Henceforth, OEGC)</a:t>
            </a:r>
          </a:p>
          <a:p>
            <a:r>
              <a:rPr lang="en-US" dirty="0"/>
              <a:t>Each exercise covers grammar from two or more units of </a:t>
            </a:r>
            <a:r>
              <a:rPr lang="en-US" dirty="0" err="1"/>
              <a:t>AGiU</a:t>
            </a:r>
            <a:r>
              <a:rPr lang="en-US" dirty="0"/>
              <a:t>. </a:t>
            </a:r>
          </a:p>
          <a:p>
            <a:r>
              <a:rPr lang="en-US" dirty="0"/>
              <a:t>A key is included. Do the exercises, check your answers, and, if you have problems to understand them, refer to the corresponding units.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88641"/>
            <a:ext cx="8075240" cy="1656184"/>
          </a:xfrm>
        </p:spPr>
        <p:txBody>
          <a:bodyPr/>
          <a:lstStyle/>
          <a:p>
            <a:pPr>
              <a:buNone/>
            </a:pPr>
            <a:r>
              <a:rPr lang="en-US" b="1" dirty="0"/>
              <a:t>Exercise 1</a:t>
            </a:r>
            <a:r>
              <a:rPr lang="en-US" dirty="0"/>
              <a:t> (</a:t>
            </a:r>
            <a:r>
              <a:rPr lang="en-US" dirty="0" err="1"/>
              <a:t>AGiU</a:t>
            </a:r>
            <a:r>
              <a:rPr lang="en-US" dirty="0"/>
              <a:t>, p. 240)</a:t>
            </a:r>
          </a:p>
          <a:p>
            <a:pPr marL="0" indent="0">
              <a:buNone/>
            </a:pPr>
            <a:r>
              <a:rPr lang="en-US" sz="1800" dirty="0"/>
              <a:t>Complete each pair of sentences with a positive or negative form of the same verb from the box. Use the </a:t>
            </a:r>
            <a:r>
              <a:rPr lang="en-US" sz="1800" b="1" dirty="0"/>
              <a:t>present simple, present continuous, past simple or past continuous</a:t>
            </a:r>
            <a:r>
              <a:rPr lang="en-US" sz="1800" dirty="0"/>
              <a:t>. Give all possible answers.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gl-ES" sz="1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700808"/>
            <a:ext cx="7848872" cy="4643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88641"/>
            <a:ext cx="8075240" cy="1080119"/>
          </a:xfrm>
        </p:spPr>
        <p:txBody>
          <a:bodyPr/>
          <a:lstStyle/>
          <a:p>
            <a:pPr>
              <a:buNone/>
            </a:pPr>
            <a:r>
              <a:rPr lang="en-US" b="1" dirty="0"/>
              <a:t>Exercise 1</a:t>
            </a:r>
            <a:r>
              <a:rPr lang="en-US" dirty="0"/>
              <a:t> (</a:t>
            </a:r>
            <a:r>
              <a:rPr lang="en-US" dirty="0" err="1"/>
              <a:t>AGiU</a:t>
            </a:r>
            <a:r>
              <a:rPr lang="en-US" dirty="0"/>
              <a:t>, p. 278)</a:t>
            </a:r>
          </a:p>
          <a:p>
            <a:pPr marL="0" indent="0">
              <a:buNone/>
            </a:pPr>
            <a:r>
              <a:rPr lang="en-US" sz="1800" dirty="0">
                <a:sym typeface="Wingdings"/>
              </a:rPr>
              <a:t></a:t>
            </a:r>
            <a:r>
              <a:rPr lang="en-US" sz="1800" dirty="0"/>
              <a:t>Check your answers to the previous exercise: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gl-ES" sz="1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268760"/>
            <a:ext cx="2619375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4 CuadroTexto"/>
          <p:cNvSpPr txBox="1"/>
          <p:nvPr/>
        </p:nvSpPr>
        <p:spPr>
          <a:xfrm>
            <a:off x="3851920" y="3429000"/>
            <a:ext cx="4824536" cy="9233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gl-ES" b="1" dirty="0">
                <a:solidFill>
                  <a:srgbClr val="FF0000"/>
                </a:solidFill>
              </a:rPr>
              <a:t>ANY PROBLEMS?</a:t>
            </a:r>
          </a:p>
          <a:p>
            <a:pPr>
              <a:buFont typeface="Wingdings"/>
              <a:buChar char="&amp;"/>
            </a:pPr>
            <a:r>
              <a:rPr lang="gl-ES" b="1" dirty="0">
                <a:solidFill>
                  <a:srgbClr val="FF0000"/>
                </a:solidFill>
              </a:rPr>
              <a:t>CHECK UNITS 1, 2, &amp; 4 OF AGIU</a:t>
            </a:r>
          </a:p>
          <a:p>
            <a:r>
              <a:rPr lang="gl-ES" dirty="0">
                <a:solidFill>
                  <a:srgbClr val="FF0000"/>
                </a:solidFill>
              </a:rPr>
              <a:t> (</a:t>
            </a:r>
            <a:r>
              <a:rPr lang="gl-ES" dirty="0" err="1">
                <a:solidFill>
                  <a:srgbClr val="FF0000"/>
                </a:solidFill>
              </a:rPr>
              <a:t>Present</a:t>
            </a:r>
            <a:r>
              <a:rPr lang="gl-ES" dirty="0">
                <a:solidFill>
                  <a:srgbClr val="FF0000"/>
                </a:solidFill>
              </a:rPr>
              <a:t> &amp; </a:t>
            </a:r>
            <a:r>
              <a:rPr lang="gl-ES" dirty="0" err="1">
                <a:solidFill>
                  <a:srgbClr val="FF0000"/>
                </a:solidFill>
              </a:rPr>
              <a:t>Past</a:t>
            </a:r>
            <a:r>
              <a:rPr lang="gl-ES" dirty="0">
                <a:solidFill>
                  <a:srgbClr val="FF0000"/>
                </a:solidFill>
              </a:rPr>
              <a:t>; Simple </a:t>
            </a:r>
            <a:r>
              <a:rPr lang="gl-ES" dirty="0" err="1">
                <a:solidFill>
                  <a:srgbClr val="FF0000"/>
                </a:solidFill>
              </a:rPr>
              <a:t>and</a:t>
            </a:r>
            <a:r>
              <a:rPr lang="gl-ES" dirty="0">
                <a:solidFill>
                  <a:srgbClr val="FF0000"/>
                </a:solidFill>
              </a:rPr>
              <a:t> </a:t>
            </a:r>
            <a:r>
              <a:rPr lang="gl-ES" dirty="0" err="1">
                <a:solidFill>
                  <a:srgbClr val="FF0000"/>
                </a:solidFill>
              </a:rPr>
              <a:t>Continuous</a:t>
            </a:r>
            <a:r>
              <a:rPr lang="gl-ES" dirty="0">
                <a:solidFill>
                  <a:srgbClr val="FF0000"/>
                </a:solidFill>
              </a:rPr>
              <a:t>). </a:t>
            </a:r>
          </a:p>
        </p:txBody>
      </p:sp>
      <p:pic>
        <p:nvPicPr>
          <p:cNvPr id="2052" name="Picture 4" descr="Image result for DANG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1196752"/>
            <a:ext cx="1688753" cy="168875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07504" y="116632"/>
            <a:ext cx="5112568" cy="108012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b="1" dirty="0"/>
              <a:t>Exercise 2 (</a:t>
            </a:r>
            <a:r>
              <a:rPr lang="en-US" b="1" dirty="0" err="1"/>
              <a:t>AGiU</a:t>
            </a:r>
            <a:r>
              <a:rPr lang="en-US" b="1" dirty="0"/>
              <a:t>, p. 241)</a:t>
            </a:r>
          </a:p>
          <a:p>
            <a:pPr marL="0" indent="0">
              <a:buNone/>
            </a:pPr>
            <a:r>
              <a:rPr lang="en-US" sz="1800" dirty="0"/>
              <a:t>Match the beginnings and endings. Sometimes there is more than one possibility.</a:t>
            </a:r>
          </a:p>
          <a:p>
            <a:pPr marL="0" indent="0">
              <a:buNone/>
            </a:pPr>
            <a:endParaRPr lang="gl-ES" sz="1800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412776"/>
            <a:ext cx="5148064" cy="4355589"/>
          </a:xfrm>
          <a:prstGeom prst="rect">
            <a:avLst/>
          </a:prstGeom>
          <a:noFill/>
          <a:ln w="9525">
            <a:solidFill>
              <a:schemeClr val="accent3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6" name="5 CuadroTexto"/>
          <p:cNvSpPr txBox="1"/>
          <p:nvPr/>
        </p:nvSpPr>
        <p:spPr>
          <a:xfrm>
            <a:off x="5436096" y="404664"/>
            <a:ext cx="3633559" cy="369332"/>
          </a:xfrm>
          <a:prstGeom prst="rect">
            <a:avLst/>
          </a:prstGeom>
          <a:noFill/>
          <a:ln w="12700"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gl-ES" dirty="0">
                <a:sym typeface="Wingdings"/>
              </a:rPr>
              <a:t></a:t>
            </a:r>
            <a:r>
              <a:rPr lang="gl-ES" dirty="0" err="1"/>
              <a:t>Check</a:t>
            </a:r>
            <a:r>
              <a:rPr lang="gl-ES" dirty="0"/>
              <a:t> </a:t>
            </a:r>
            <a:r>
              <a:rPr lang="gl-ES" dirty="0" err="1"/>
              <a:t>your</a:t>
            </a:r>
            <a:r>
              <a:rPr lang="gl-ES" dirty="0"/>
              <a:t> </a:t>
            </a:r>
            <a:r>
              <a:rPr lang="gl-ES" dirty="0" err="1"/>
              <a:t>answers</a:t>
            </a:r>
            <a:r>
              <a:rPr lang="gl-ES" dirty="0"/>
              <a:t> (AGIU, p. 278)</a:t>
            </a: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6" y="908720"/>
            <a:ext cx="2790825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 descr="Image result for DANG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60232" y="4149080"/>
            <a:ext cx="1040681" cy="1040681"/>
          </a:xfrm>
          <a:prstGeom prst="rect">
            <a:avLst/>
          </a:prstGeom>
          <a:noFill/>
        </p:spPr>
      </p:pic>
      <p:sp>
        <p:nvSpPr>
          <p:cNvPr id="9" name="8 CuadroTexto"/>
          <p:cNvSpPr txBox="1"/>
          <p:nvPr/>
        </p:nvSpPr>
        <p:spPr>
          <a:xfrm>
            <a:off x="5436096" y="5373216"/>
            <a:ext cx="3384376" cy="107721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gl-ES" sz="1600" b="1" dirty="0">
                <a:solidFill>
                  <a:srgbClr val="FF0000"/>
                </a:solidFill>
              </a:rPr>
              <a:t>ANY PROBLEMS?</a:t>
            </a:r>
          </a:p>
          <a:p>
            <a:pPr>
              <a:buFont typeface="Wingdings"/>
              <a:buChar char="&amp;"/>
            </a:pPr>
            <a:r>
              <a:rPr lang="gl-ES" sz="1600" b="1" dirty="0">
                <a:solidFill>
                  <a:srgbClr val="FF0000"/>
                </a:solidFill>
              </a:rPr>
              <a:t>CHECK UNITS 3 &amp; 6 OF AGIU</a:t>
            </a:r>
          </a:p>
          <a:p>
            <a:r>
              <a:rPr lang="gl-ES" sz="1600" b="1" dirty="0">
                <a:solidFill>
                  <a:srgbClr val="FF0000"/>
                </a:solidFill>
              </a:rPr>
              <a:t> </a:t>
            </a:r>
            <a:r>
              <a:rPr lang="gl-ES" sz="1600" dirty="0">
                <a:solidFill>
                  <a:srgbClr val="FF0000"/>
                </a:solidFill>
              </a:rPr>
              <a:t>(</a:t>
            </a:r>
            <a:r>
              <a:rPr lang="gl-ES" sz="1600" dirty="0" err="1">
                <a:solidFill>
                  <a:srgbClr val="FF0000"/>
                </a:solidFill>
              </a:rPr>
              <a:t>Present</a:t>
            </a:r>
            <a:r>
              <a:rPr lang="gl-ES" sz="1600" dirty="0">
                <a:solidFill>
                  <a:srgbClr val="FF0000"/>
                </a:solidFill>
              </a:rPr>
              <a:t> </a:t>
            </a:r>
            <a:r>
              <a:rPr lang="gl-ES" sz="1600" dirty="0" err="1">
                <a:solidFill>
                  <a:srgbClr val="FF0000"/>
                </a:solidFill>
              </a:rPr>
              <a:t>Perfect</a:t>
            </a:r>
            <a:r>
              <a:rPr lang="gl-ES" sz="1600" dirty="0">
                <a:solidFill>
                  <a:srgbClr val="FF0000"/>
                </a:solidFill>
              </a:rPr>
              <a:t>, </a:t>
            </a:r>
            <a:r>
              <a:rPr lang="gl-ES" sz="1600" dirty="0" err="1">
                <a:solidFill>
                  <a:srgbClr val="FF0000"/>
                </a:solidFill>
              </a:rPr>
              <a:t>Past</a:t>
            </a:r>
            <a:r>
              <a:rPr lang="gl-ES" sz="1600" dirty="0">
                <a:solidFill>
                  <a:srgbClr val="FF0000"/>
                </a:solidFill>
              </a:rPr>
              <a:t> Simple </a:t>
            </a:r>
            <a:r>
              <a:rPr lang="gl-ES" sz="1600" dirty="0" err="1">
                <a:solidFill>
                  <a:srgbClr val="FF0000"/>
                </a:solidFill>
              </a:rPr>
              <a:t>and</a:t>
            </a:r>
            <a:r>
              <a:rPr lang="gl-ES" sz="1600" dirty="0">
                <a:solidFill>
                  <a:srgbClr val="FF0000"/>
                </a:solidFill>
              </a:rPr>
              <a:t> </a:t>
            </a:r>
            <a:r>
              <a:rPr lang="gl-ES" sz="1600" dirty="0" err="1">
                <a:solidFill>
                  <a:srgbClr val="FF0000"/>
                </a:solidFill>
              </a:rPr>
              <a:t>Present</a:t>
            </a:r>
            <a:r>
              <a:rPr lang="gl-ES" sz="1600" dirty="0">
                <a:solidFill>
                  <a:srgbClr val="FF0000"/>
                </a:solidFill>
              </a:rPr>
              <a:t> </a:t>
            </a:r>
            <a:r>
              <a:rPr lang="gl-ES" sz="1600" dirty="0" err="1">
                <a:solidFill>
                  <a:srgbClr val="FF0000"/>
                </a:solidFill>
              </a:rPr>
              <a:t>Perfect</a:t>
            </a:r>
            <a:r>
              <a:rPr lang="gl-ES" sz="1600" dirty="0">
                <a:solidFill>
                  <a:srgbClr val="FF0000"/>
                </a:solidFill>
              </a:rPr>
              <a:t> </a:t>
            </a:r>
            <a:r>
              <a:rPr lang="gl-ES" sz="1600" dirty="0" err="1">
                <a:solidFill>
                  <a:srgbClr val="FF0000"/>
                </a:solidFill>
              </a:rPr>
              <a:t>Continuous</a:t>
            </a:r>
            <a:r>
              <a:rPr lang="gl-ES" sz="1600" dirty="0">
                <a:solidFill>
                  <a:srgbClr val="FF0000"/>
                </a:solidFill>
              </a:rPr>
              <a:t>).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88641"/>
            <a:ext cx="8075240" cy="1512168"/>
          </a:xfrm>
        </p:spPr>
        <p:txBody>
          <a:bodyPr/>
          <a:lstStyle/>
          <a:p>
            <a:pPr>
              <a:buNone/>
            </a:pPr>
            <a:r>
              <a:rPr lang="en-US" b="1" dirty="0"/>
              <a:t>Exercise 3</a:t>
            </a:r>
            <a:r>
              <a:rPr lang="en-US" dirty="0"/>
              <a:t> (</a:t>
            </a:r>
            <a:r>
              <a:rPr lang="en-US" dirty="0" err="1"/>
              <a:t>AGiU</a:t>
            </a:r>
            <a:r>
              <a:rPr lang="en-US" dirty="0"/>
              <a:t>, p. 241-2)</a:t>
            </a:r>
          </a:p>
          <a:p>
            <a:pPr marL="0" indent="0">
              <a:buNone/>
            </a:pPr>
            <a:r>
              <a:rPr lang="en-US" sz="1800" dirty="0"/>
              <a:t>Complete each sentence (b) so that it has a similar meaning to sentence (a). Use a verb related to the italicized word in an appropriate tense (active or passive): past perfect, past perfect continuous or past simple. Give alternatives where possible.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gl-ES" sz="18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700808"/>
            <a:ext cx="847725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4221088"/>
            <a:ext cx="7867650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88641"/>
            <a:ext cx="8075240" cy="1080119"/>
          </a:xfrm>
        </p:spPr>
        <p:txBody>
          <a:bodyPr/>
          <a:lstStyle/>
          <a:p>
            <a:pPr>
              <a:buNone/>
            </a:pPr>
            <a:r>
              <a:rPr lang="en-US" b="1" dirty="0"/>
              <a:t>Exercise 2</a:t>
            </a:r>
            <a:r>
              <a:rPr lang="en-US" dirty="0"/>
              <a:t> (</a:t>
            </a:r>
            <a:r>
              <a:rPr lang="en-US" dirty="0" err="1"/>
              <a:t>AGiU</a:t>
            </a:r>
            <a:r>
              <a:rPr lang="en-US" dirty="0"/>
              <a:t>, p. 278)</a:t>
            </a:r>
          </a:p>
          <a:p>
            <a:pPr marL="0" indent="0">
              <a:buNone/>
            </a:pPr>
            <a:r>
              <a:rPr lang="en-US" sz="1800" dirty="0">
                <a:sym typeface="Wingdings"/>
              </a:rPr>
              <a:t></a:t>
            </a:r>
            <a:r>
              <a:rPr lang="en-US" sz="1800" dirty="0"/>
              <a:t>Check your answers to the previous exercise: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gl-ES" sz="1800" dirty="0"/>
          </a:p>
        </p:txBody>
      </p:sp>
      <p:sp>
        <p:nvSpPr>
          <p:cNvPr id="5" name="4 CuadroTexto"/>
          <p:cNvSpPr txBox="1"/>
          <p:nvPr/>
        </p:nvSpPr>
        <p:spPr>
          <a:xfrm>
            <a:off x="2771800" y="5445224"/>
            <a:ext cx="5616624" cy="9233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gl-ES" b="1" dirty="0">
                <a:solidFill>
                  <a:srgbClr val="FF0000"/>
                </a:solidFill>
              </a:rPr>
              <a:t>ANY PROBLEMS?</a:t>
            </a:r>
          </a:p>
          <a:p>
            <a:pPr>
              <a:buFont typeface="Wingdings"/>
              <a:buChar char="&amp;"/>
            </a:pPr>
            <a:r>
              <a:rPr lang="gl-ES" b="1" dirty="0">
                <a:solidFill>
                  <a:srgbClr val="FF0000"/>
                </a:solidFill>
              </a:rPr>
              <a:t>CHECK UNITS 5 &amp; 7 OF AGIU</a:t>
            </a:r>
          </a:p>
          <a:p>
            <a:r>
              <a:rPr lang="gl-ES" b="1" dirty="0">
                <a:solidFill>
                  <a:srgbClr val="FF0000"/>
                </a:solidFill>
              </a:rPr>
              <a:t> </a:t>
            </a:r>
            <a:r>
              <a:rPr lang="gl-ES" dirty="0">
                <a:solidFill>
                  <a:srgbClr val="FF0000"/>
                </a:solidFill>
              </a:rPr>
              <a:t>(</a:t>
            </a:r>
            <a:r>
              <a:rPr lang="en-US" dirty="0">
                <a:solidFill>
                  <a:srgbClr val="FF0000"/>
                </a:solidFill>
              </a:rPr>
              <a:t>Past perfect, past perfect continuous, and past simple</a:t>
            </a:r>
            <a:r>
              <a:rPr lang="gl-ES" dirty="0">
                <a:solidFill>
                  <a:srgbClr val="FF0000"/>
                </a:solidFill>
              </a:rPr>
              <a:t>). </a:t>
            </a:r>
          </a:p>
        </p:txBody>
      </p:sp>
      <p:pic>
        <p:nvPicPr>
          <p:cNvPr id="2052" name="Picture 4" descr="Image result for DANG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8064" y="3356992"/>
            <a:ext cx="1688753" cy="1688753"/>
          </a:xfrm>
          <a:prstGeom prst="rect">
            <a:avLst/>
          </a:prstGeom>
          <a:noFill/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124744"/>
            <a:ext cx="268605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63888" y="1124744"/>
            <a:ext cx="2609850" cy="197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79512" y="116632"/>
            <a:ext cx="8208912" cy="1368152"/>
          </a:xfrm>
          <a:ln>
            <a:solidFill>
              <a:schemeClr val="bg1"/>
            </a:solidFill>
          </a:ln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US" b="1" dirty="0"/>
              <a:t>Exercise 4</a:t>
            </a:r>
            <a:r>
              <a:rPr lang="en-US" dirty="0"/>
              <a:t> (</a:t>
            </a:r>
            <a:r>
              <a:rPr lang="en-US" dirty="0" err="1"/>
              <a:t>AGiU</a:t>
            </a:r>
            <a:r>
              <a:rPr lang="en-US" dirty="0"/>
              <a:t>, p. 242)</a:t>
            </a:r>
          </a:p>
          <a:p>
            <a:pPr marL="0" indent="0" algn="just">
              <a:buNone/>
            </a:pPr>
            <a:r>
              <a:rPr lang="en-US" sz="1900" dirty="0"/>
              <a:t>If necessary, correct or improve the </a:t>
            </a:r>
            <a:r>
              <a:rPr lang="en-US" sz="1900" dirty="0" err="1"/>
              <a:t>italicised</a:t>
            </a:r>
            <a:r>
              <a:rPr lang="en-US" sz="1900" dirty="0"/>
              <a:t> verbs in these dialogues, using will, </a:t>
            </a:r>
            <a:r>
              <a:rPr lang="en-US" sz="1900" i="1" dirty="0"/>
              <a:t>shall</a:t>
            </a:r>
            <a:r>
              <a:rPr lang="en-US" sz="1900" dirty="0"/>
              <a:t>, </a:t>
            </a:r>
            <a:r>
              <a:rPr lang="en-US" sz="1900" i="1" dirty="0"/>
              <a:t>going to</a:t>
            </a:r>
            <a:r>
              <a:rPr lang="en-US" sz="1900" dirty="0"/>
              <a:t>, present continuous for the future, or present simple for the future.</a:t>
            </a:r>
          </a:p>
          <a:p>
            <a:pPr marL="0" indent="0">
              <a:buNone/>
            </a:pPr>
            <a:endParaRPr lang="gl-ES" sz="18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12776"/>
            <a:ext cx="7848872" cy="4714875"/>
          </a:xfrm>
          <a:prstGeom prst="rect">
            <a:avLst/>
          </a:prstGeom>
          <a:noFill/>
          <a:ln w="9525">
            <a:solidFill>
              <a:schemeClr val="accent3">
                <a:lumMod val="75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467544" y="764704"/>
            <a:ext cx="4752528" cy="369332"/>
          </a:xfrm>
          <a:prstGeom prst="rect">
            <a:avLst/>
          </a:prstGeom>
          <a:noFill/>
          <a:ln w="12700">
            <a:solidFill>
              <a:schemeClr val="accent3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gl-ES" dirty="0">
                <a:sym typeface="Wingdings"/>
              </a:rPr>
              <a:t></a:t>
            </a:r>
            <a:r>
              <a:rPr lang="gl-ES" dirty="0" err="1"/>
              <a:t>Check</a:t>
            </a:r>
            <a:r>
              <a:rPr lang="gl-ES" dirty="0"/>
              <a:t> </a:t>
            </a:r>
            <a:r>
              <a:rPr lang="gl-ES" dirty="0" err="1"/>
              <a:t>your</a:t>
            </a:r>
            <a:r>
              <a:rPr lang="gl-ES" dirty="0"/>
              <a:t> </a:t>
            </a:r>
            <a:r>
              <a:rPr lang="gl-ES" dirty="0" err="1"/>
              <a:t>answers</a:t>
            </a:r>
            <a:r>
              <a:rPr lang="gl-ES" dirty="0"/>
              <a:t> (AGIU, p. 278)</a:t>
            </a: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196752"/>
            <a:ext cx="2552700" cy="551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6 Marcador de contenido"/>
          <p:cNvSpPr>
            <a:spLocks noGrp="1"/>
          </p:cNvSpPr>
          <p:nvPr>
            <p:ph idx="1"/>
          </p:nvPr>
        </p:nvSpPr>
        <p:spPr>
          <a:xfrm>
            <a:off x="457200" y="188641"/>
            <a:ext cx="8229600" cy="720080"/>
          </a:xfrm>
        </p:spPr>
        <p:txBody>
          <a:bodyPr/>
          <a:lstStyle/>
          <a:p>
            <a:pPr>
              <a:buNone/>
            </a:pPr>
            <a:r>
              <a:rPr lang="en-US" b="1" dirty="0"/>
              <a:t>Exercise 4</a:t>
            </a:r>
            <a:r>
              <a:rPr lang="en-US" dirty="0"/>
              <a:t> (</a:t>
            </a:r>
            <a:r>
              <a:rPr lang="en-US" dirty="0" err="1"/>
              <a:t>AGiU</a:t>
            </a:r>
            <a:r>
              <a:rPr lang="en-US" dirty="0"/>
              <a:t>, p. 242)</a:t>
            </a:r>
          </a:p>
          <a:p>
            <a:pPr>
              <a:buNone/>
            </a:pPr>
            <a:endParaRPr lang="gl-ES" dirty="0"/>
          </a:p>
        </p:txBody>
      </p:sp>
      <p:pic>
        <p:nvPicPr>
          <p:cNvPr id="8" name="Picture 4" descr="Image result for DANG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1196752"/>
            <a:ext cx="1688753" cy="1688753"/>
          </a:xfrm>
          <a:prstGeom prst="rect">
            <a:avLst/>
          </a:prstGeom>
          <a:noFill/>
        </p:spPr>
      </p:pic>
      <p:sp>
        <p:nvSpPr>
          <p:cNvPr id="9" name="8 CuadroTexto"/>
          <p:cNvSpPr txBox="1"/>
          <p:nvPr/>
        </p:nvSpPr>
        <p:spPr>
          <a:xfrm>
            <a:off x="3419872" y="4149080"/>
            <a:ext cx="5616624" cy="9233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gl-ES" b="1" dirty="0">
                <a:solidFill>
                  <a:srgbClr val="FF0000"/>
                </a:solidFill>
              </a:rPr>
              <a:t>ANY PROBLEMS?</a:t>
            </a:r>
          </a:p>
          <a:p>
            <a:pPr>
              <a:buFont typeface="Wingdings"/>
              <a:buChar char="&amp;"/>
            </a:pPr>
            <a:r>
              <a:rPr lang="gl-ES" b="1" dirty="0">
                <a:solidFill>
                  <a:srgbClr val="FF0000"/>
                </a:solidFill>
              </a:rPr>
              <a:t>CHECK UNITS 9 &amp; 10 OF AGIU</a:t>
            </a:r>
          </a:p>
          <a:p>
            <a:r>
              <a:rPr lang="gl-ES" b="1" dirty="0">
                <a:solidFill>
                  <a:srgbClr val="FF0000"/>
                </a:solidFill>
              </a:rPr>
              <a:t> </a:t>
            </a:r>
            <a:r>
              <a:rPr lang="gl-ES" dirty="0">
                <a:solidFill>
                  <a:srgbClr val="FF0000"/>
                </a:solidFill>
              </a:rPr>
              <a:t>(</a:t>
            </a:r>
            <a:r>
              <a:rPr lang="en-US" dirty="0">
                <a:solidFill>
                  <a:srgbClr val="FF0000"/>
                </a:solidFill>
              </a:rPr>
              <a:t>The future</a:t>
            </a:r>
            <a:r>
              <a:rPr lang="gl-ES" dirty="0">
                <a:solidFill>
                  <a:srgbClr val="FF0000"/>
                </a:solidFill>
              </a:rPr>
              <a:t>).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726</Words>
  <Application>Microsoft Office PowerPoint</Application>
  <PresentationFormat>Presentación en pantalla (4:3)</PresentationFormat>
  <Paragraphs>69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2" baseType="lpstr">
      <vt:lpstr>Arial</vt:lpstr>
      <vt:lpstr>Calibri</vt:lpstr>
      <vt:lpstr>Wingdings</vt:lpstr>
      <vt:lpstr>Tema de Office</vt:lpstr>
      <vt:lpstr>Revision exercises 1: verb tenses</vt:lpstr>
      <vt:lpstr>Advanced Grammar in Use, Units 1-10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Revision exercises 1</dc:title>
  <dc:creator>Usuario</dc:creator>
  <cp:lastModifiedBy>DOVAL SUAREZ SUSANA MARIA</cp:lastModifiedBy>
  <cp:revision>4</cp:revision>
  <dcterms:created xsi:type="dcterms:W3CDTF">2018-10-17T12:07:30Z</dcterms:created>
  <dcterms:modified xsi:type="dcterms:W3CDTF">2020-10-07T12:20:50Z</dcterms:modified>
</cp:coreProperties>
</file>